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1" r:id="rId3"/>
    <p:sldId id="262" r:id="rId4"/>
    <p:sldId id="260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333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514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02148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4281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191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6942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58299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0470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900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907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5353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98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403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7575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5089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102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260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A791EB9-748D-4BE1-8F53-B44A4959DA5B}" type="datetimeFigureOut">
              <a:rPr lang="fa-IR" smtClean="0"/>
              <a:t>28/05/1442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3EB4404-0AE9-43F7-B02F-1D422E28007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256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400" b="1" dirty="0" smtClean="0"/>
              <a:t>New Trends in Transplant Immunology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600" b="1" dirty="0" err="1" smtClean="0"/>
              <a:t>Mohammadreza</a:t>
            </a:r>
            <a:r>
              <a:rPr lang="en-US" sz="3600" b="1" dirty="0" smtClean="0"/>
              <a:t>  </a:t>
            </a:r>
            <a:r>
              <a:rPr lang="en-US" sz="3600" b="1" dirty="0" err="1" smtClean="0"/>
              <a:t>Ardalan</a:t>
            </a:r>
            <a:r>
              <a:rPr lang="en-US" sz="3600" b="1" dirty="0" smtClean="0"/>
              <a:t>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100" dirty="0" smtClean="0"/>
              <a:t>Professor of nephrology </a:t>
            </a:r>
            <a:br>
              <a:rPr lang="en-US" sz="3100" dirty="0" smtClean="0"/>
            </a:br>
            <a:r>
              <a:rPr lang="en-US" sz="3100" dirty="0" smtClean="0"/>
              <a:t>Transplant Immunology</a:t>
            </a:r>
            <a:endParaRPr lang="fa-IR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Kidney research center</a:t>
            </a:r>
          </a:p>
          <a:p>
            <a:r>
              <a:rPr lang="en-US" dirty="0" smtClean="0"/>
              <a:t>Tabriz University of  Medical Sciences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83702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Trends in immunosuppression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Almost </a:t>
            </a:r>
            <a:r>
              <a:rPr lang="en-US" dirty="0"/>
              <a:t>75% </a:t>
            </a:r>
            <a:r>
              <a:rPr lang="en-US" dirty="0" smtClean="0"/>
              <a:t>received </a:t>
            </a:r>
            <a:r>
              <a:rPr lang="en-US" dirty="0"/>
              <a:t>T cell–depleting agent induction in </a:t>
            </a:r>
            <a:r>
              <a:rPr lang="en-US" dirty="0" smtClean="0"/>
              <a:t>2016,whereas </a:t>
            </a:r>
            <a:r>
              <a:rPr lang="en-US" dirty="0"/>
              <a:t>human </a:t>
            </a:r>
            <a:r>
              <a:rPr lang="en-US" dirty="0" err="1"/>
              <a:t>IgG</a:t>
            </a:r>
            <a:r>
              <a:rPr lang="en-US" dirty="0"/>
              <a:t> </a:t>
            </a:r>
            <a:r>
              <a:rPr lang="en-US" dirty="0" smtClean="0"/>
              <a:t>anti (</a:t>
            </a:r>
            <a:r>
              <a:rPr lang="en-US" dirty="0"/>
              <a:t>IL-2Ra) were used </a:t>
            </a:r>
            <a:r>
              <a:rPr lang="en-US" dirty="0" smtClean="0"/>
              <a:t>in approximately </a:t>
            </a:r>
            <a:r>
              <a:rPr lang="en-US" dirty="0"/>
              <a:t>20% </a:t>
            </a:r>
            <a:endParaRPr lang="en-US" dirty="0" smtClean="0"/>
          </a:p>
          <a:p>
            <a:pPr algn="l" rtl="0"/>
            <a:r>
              <a:rPr lang="en-US" dirty="0" smtClean="0"/>
              <a:t>(TAC</a:t>
            </a:r>
            <a:r>
              <a:rPr lang="en-US" dirty="0"/>
              <a:t>)/ </a:t>
            </a:r>
            <a:r>
              <a:rPr lang="en-US" dirty="0" err="1"/>
              <a:t>mycophenolate</a:t>
            </a:r>
            <a:r>
              <a:rPr lang="en-US" dirty="0"/>
              <a:t> </a:t>
            </a:r>
            <a:r>
              <a:rPr lang="en-US" dirty="0" smtClean="0"/>
              <a:t>maintenance </a:t>
            </a:r>
            <a:r>
              <a:rPr lang="en-US" dirty="0"/>
              <a:t>therapy was used in over 95% of </a:t>
            </a:r>
            <a:r>
              <a:rPr lang="en-US" dirty="0" smtClean="0"/>
              <a:t>recipients.</a:t>
            </a:r>
            <a:endParaRPr lang="en-US" dirty="0"/>
          </a:p>
          <a:p>
            <a:pPr algn="l" rtl="0"/>
            <a:r>
              <a:rPr lang="en-US" dirty="0" smtClean="0"/>
              <a:t>(</a:t>
            </a:r>
            <a:r>
              <a:rPr lang="en-US" dirty="0" err="1"/>
              <a:t>mTORi</a:t>
            </a:r>
            <a:r>
              <a:rPr lang="en-US" dirty="0"/>
              <a:t>) use </a:t>
            </a:r>
            <a:r>
              <a:rPr lang="en-US" dirty="0" smtClean="0"/>
              <a:t>continued to </a:t>
            </a:r>
            <a:r>
              <a:rPr lang="en-US" dirty="0"/>
              <a:t>decline (1.9% use at transplantation and 4.3% at 1 year after</a:t>
            </a:r>
          </a:p>
          <a:p>
            <a:pPr algn="l" rtl="0"/>
            <a:r>
              <a:rPr lang="en-US" dirty="0" smtClean="0"/>
              <a:t>Maintenance corticosteroid </a:t>
            </a:r>
            <a:r>
              <a:rPr lang="en-US" dirty="0"/>
              <a:t>use has increased from 63.8% to 71.8% at </a:t>
            </a:r>
            <a:r>
              <a:rPr lang="en-US" dirty="0" smtClean="0"/>
              <a:t>1yeay after 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84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Trends toward avoidance of C </a:t>
            </a:r>
            <a:r>
              <a:rPr lang="fa-IR" dirty="0" smtClean="0"/>
              <a:t>max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endParaRPr lang="en-US" dirty="0" smtClean="0"/>
          </a:p>
          <a:p>
            <a:pPr algn="l" rtl="0"/>
            <a:r>
              <a:rPr lang="en-US" dirty="0" smtClean="0"/>
              <a:t>To </a:t>
            </a:r>
            <a:r>
              <a:rPr lang="en-US" dirty="0"/>
              <a:t>achieve </a:t>
            </a:r>
            <a:r>
              <a:rPr lang="en-US" dirty="0" smtClean="0"/>
              <a:t>consistent TAC exposure</a:t>
            </a:r>
          </a:p>
          <a:p>
            <a:pPr algn="just" rtl="0"/>
            <a:r>
              <a:rPr lang="en-US" dirty="0" smtClean="0"/>
              <a:t>ER-</a:t>
            </a:r>
            <a:r>
              <a:rPr lang="en-US" dirty="0" err="1" smtClean="0"/>
              <a:t>Tac</a:t>
            </a:r>
            <a:r>
              <a:rPr lang="en-US" dirty="0" smtClean="0"/>
              <a:t> showed no differences versus IR-</a:t>
            </a:r>
            <a:r>
              <a:rPr lang="en-US" dirty="0" err="1" smtClean="0"/>
              <a:t>Tac</a:t>
            </a:r>
            <a:r>
              <a:rPr lang="en-US" dirty="0" smtClean="0"/>
              <a:t> in exposure, peak concentration (</a:t>
            </a:r>
            <a:r>
              <a:rPr lang="en-US" dirty="0" err="1" smtClean="0"/>
              <a:t>Cmax</a:t>
            </a:r>
            <a:r>
              <a:rPr lang="en-US" dirty="0" smtClean="0"/>
              <a:t>), time to peak concentration (</a:t>
            </a:r>
            <a:r>
              <a:rPr lang="en-US" dirty="0" err="1" smtClean="0"/>
              <a:t>Tmax</a:t>
            </a:r>
            <a:r>
              <a:rPr lang="en-US" dirty="0" smtClean="0"/>
              <a:t>), or trough (C0) fluctuation, whereas significantly higher exposure, lower intraday fluctuation, and prolonged </a:t>
            </a:r>
            <a:r>
              <a:rPr lang="en-US" dirty="0" err="1" smtClean="0"/>
              <a:t>Tmax</a:t>
            </a:r>
            <a:r>
              <a:rPr lang="en-US" dirty="0" smtClean="0"/>
              <a:t> were found for LCPT </a:t>
            </a:r>
            <a:r>
              <a:rPr lang="en-US" dirty="0"/>
              <a:t>(</a:t>
            </a:r>
            <a:r>
              <a:rPr lang="en-US" dirty="0" err="1" smtClean="0"/>
              <a:t>Envarsus</a:t>
            </a:r>
            <a:r>
              <a:rPr lang="en-US" dirty="0" smtClean="0"/>
              <a:t>), versus IR-</a:t>
            </a:r>
            <a:r>
              <a:rPr lang="en-US" dirty="0" err="1" smtClean="0"/>
              <a:t>Tac</a:t>
            </a:r>
            <a:r>
              <a:rPr lang="en-US" dirty="0" smtClean="0"/>
              <a:t> or ER-</a:t>
            </a:r>
            <a:r>
              <a:rPr lang="en-US" dirty="0" err="1" smtClean="0"/>
              <a:t>Tac</a:t>
            </a:r>
            <a:r>
              <a:rPr lang="en-US" dirty="0" smtClean="0"/>
              <a:t>(</a:t>
            </a:r>
            <a:r>
              <a:rPr lang="en-US" dirty="0" err="1" smtClean="0"/>
              <a:t>Astagraf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/>
              <a:t>CYP3A5*1 </a:t>
            </a:r>
            <a:r>
              <a:rPr lang="en-US" dirty="0" smtClean="0"/>
              <a:t>expresser </a:t>
            </a:r>
            <a:r>
              <a:rPr lang="en-US" dirty="0"/>
              <a:t>(rapid metabolizers </a:t>
            </a:r>
            <a:r>
              <a:rPr lang="en-US" dirty="0" err="1" smtClean="0"/>
              <a:t>ofTAC</a:t>
            </a:r>
            <a:r>
              <a:rPr lang="en-US" dirty="0"/>
              <a:t>) versus </a:t>
            </a:r>
            <a:r>
              <a:rPr lang="en-US" dirty="0" smtClean="0"/>
              <a:t>non </a:t>
            </a:r>
            <a:r>
              <a:rPr lang="en-US" dirty="0" err="1" smtClean="0"/>
              <a:t>expressors</a:t>
            </a:r>
            <a:r>
              <a:rPr lang="en-US" dirty="0" smtClean="0"/>
              <a:t> affect the out come with IR-</a:t>
            </a:r>
            <a:r>
              <a:rPr lang="en-US" dirty="0" err="1" smtClean="0"/>
              <a:t>Tac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02767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Tolerance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Tolerance </a:t>
            </a:r>
            <a:r>
              <a:rPr lang="en-US" dirty="0"/>
              <a:t>strategies are based on induction immunotherapy,</a:t>
            </a:r>
          </a:p>
          <a:p>
            <a:pPr algn="l" rtl="0"/>
            <a:r>
              <a:rPr lang="en-US" dirty="0"/>
              <a:t>T</a:t>
            </a:r>
            <a:r>
              <a:rPr lang="en-US" dirty="0" smtClean="0"/>
              <a:t>ransfer </a:t>
            </a:r>
            <a:r>
              <a:rPr lang="en-US" dirty="0"/>
              <a:t>of donor cells to induce </a:t>
            </a:r>
            <a:r>
              <a:rPr lang="en-US" dirty="0" err="1" smtClean="0"/>
              <a:t>chimerism</a:t>
            </a:r>
            <a:endParaRPr lang="en-US" dirty="0"/>
          </a:p>
          <a:p>
            <a:pPr algn="l" rtl="0"/>
            <a:r>
              <a:rPr lang="en-US" dirty="0" smtClean="0"/>
              <a:t>Withdrawal </a:t>
            </a:r>
            <a:r>
              <a:rPr lang="en-US" dirty="0"/>
              <a:t>of maintenance immunotherapy. </a:t>
            </a:r>
            <a:endParaRPr lang="en-US" dirty="0" smtClean="0"/>
          </a:p>
          <a:p>
            <a:pPr algn="l" rtl="0"/>
            <a:r>
              <a:rPr lang="en-US" dirty="0" smtClean="0"/>
              <a:t>Clinical </a:t>
            </a:r>
            <a:r>
              <a:rPr lang="en-US" dirty="0"/>
              <a:t>trials </a:t>
            </a:r>
            <a:r>
              <a:rPr lang="en-US" dirty="0" smtClean="0"/>
              <a:t>utilizing these </a:t>
            </a:r>
            <a:r>
              <a:rPr lang="en-US" dirty="0"/>
              <a:t>approaches demonstrate that tolerance induction does not work </a:t>
            </a:r>
            <a:r>
              <a:rPr lang="en-US" dirty="0" smtClean="0"/>
              <a:t>in all </a:t>
            </a:r>
            <a:r>
              <a:rPr lang="en-US" dirty="0"/>
              <a:t>patients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Spontaneous operational tolerance after </a:t>
            </a:r>
            <a:r>
              <a:rPr lang="en-US" dirty="0" smtClean="0"/>
              <a:t>kidney transplantation </a:t>
            </a:r>
            <a:r>
              <a:rPr lang="en-US" dirty="0"/>
              <a:t>is associated with changes in B </a:t>
            </a:r>
            <a:r>
              <a:rPr lang="en-US" dirty="0" smtClean="0"/>
              <a:t>cell, </a:t>
            </a:r>
            <a:r>
              <a:rPr lang="en-US" dirty="0"/>
              <a:t>function, T follicular helper cell subsets, and </a:t>
            </a:r>
            <a:r>
              <a:rPr lang="en-US" dirty="0" smtClean="0"/>
              <a:t>gene expression </a:t>
            </a:r>
            <a:r>
              <a:rPr lang="en-US" dirty="0"/>
              <a:t>profiles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9296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/>
              <a:t/>
            </a:r>
            <a:br>
              <a:rPr lang="fa-IR" dirty="0"/>
            </a:br>
            <a:r>
              <a:rPr lang="fa-IR" dirty="0"/>
              <a:t> </a:t>
            </a:r>
            <a:r>
              <a:rPr lang="en-US" b="1" dirty="0" smtClean="0"/>
              <a:t>Non-Chimeric HLA-Identical Renal Transplant Tolerance </a:t>
            </a:r>
            <a:r>
              <a:rPr lang="fa-IR" dirty="0"/>
              <a:t/>
            </a:r>
            <a:br>
              <a:rPr lang="fa-IR" dirty="0"/>
            </a:br>
            <a:endParaRPr lang="fa-IR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1.two </a:t>
            </a:r>
            <a:r>
              <a:rPr lang="en-US" dirty="0"/>
              <a:t>intravenous doses of 0.3 mg/kg of </a:t>
            </a:r>
            <a:r>
              <a:rPr lang="en-US" dirty="0" err="1"/>
              <a:t>alemtuzumab</a:t>
            </a:r>
            <a:r>
              <a:rPr lang="en-US" dirty="0"/>
              <a:t> </a:t>
            </a:r>
          </a:p>
          <a:p>
            <a:pPr marL="0" indent="0" algn="l" rtl="0">
              <a:buNone/>
            </a:pPr>
            <a:r>
              <a:rPr lang="en-US" dirty="0" smtClean="0"/>
              <a:t>2.early </a:t>
            </a:r>
            <a:r>
              <a:rPr lang="en-US" dirty="0"/>
              <a:t>TAC maintenance at 8 – 10 </a:t>
            </a:r>
            <a:r>
              <a:rPr lang="en-US" dirty="0" err="1" smtClean="0"/>
              <a:t>ng</a:t>
            </a:r>
            <a:r>
              <a:rPr lang="en-US" dirty="0" smtClean="0"/>
              <a:t>/ml</a:t>
            </a:r>
          </a:p>
          <a:p>
            <a:pPr marL="0" indent="0" algn="l" rtl="0">
              <a:buNone/>
            </a:pPr>
            <a:r>
              <a:rPr lang="en-US" dirty="0" smtClean="0"/>
              <a:t>3.(MPA</a:t>
            </a:r>
            <a:r>
              <a:rPr lang="en-US" dirty="0"/>
              <a:t>) twice </a:t>
            </a:r>
            <a:r>
              <a:rPr lang="en-US" dirty="0" smtClean="0"/>
              <a:t>daily</a:t>
            </a:r>
          </a:p>
          <a:p>
            <a:pPr marL="0" indent="0" algn="l" rtl="0">
              <a:buNone/>
            </a:pPr>
            <a:r>
              <a:rPr lang="en-US" dirty="0" smtClean="0"/>
              <a:t>4. The </a:t>
            </a:r>
            <a:r>
              <a:rPr lang="en-US" dirty="0"/>
              <a:t>first DHSC infusion consisted of donor iliac crest marrow purified CD34+ </a:t>
            </a:r>
            <a:r>
              <a:rPr lang="en-US" dirty="0" smtClean="0"/>
              <a:t>cells given </a:t>
            </a:r>
            <a:r>
              <a:rPr lang="en-US" dirty="0"/>
              <a:t>on day +5 at 0.3 –1.0 x 106 cells/kg recipient body weight. </a:t>
            </a:r>
            <a:r>
              <a:rPr lang="en-US" dirty="0" smtClean="0"/>
              <a:t>Later it collets from peripheral blood at 3,6,9 months.</a:t>
            </a:r>
          </a:p>
          <a:p>
            <a:pPr marL="0" indent="0" algn="l" rtl="0">
              <a:buNone/>
            </a:pPr>
            <a:r>
              <a:rPr lang="en-US" dirty="0" smtClean="0"/>
              <a:t>5.At </a:t>
            </a:r>
            <a:r>
              <a:rPr lang="en-US" dirty="0"/>
              <a:t>3 months, TAC was replaced by SRL (trough levels of 6 – 10 </a:t>
            </a:r>
            <a:r>
              <a:rPr lang="en-US" dirty="0" err="1"/>
              <a:t>ng</a:t>
            </a:r>
            <a:r>
              <a:rPr lang="en-US" dirty="0"/>
              <a:t>/ml</a:t>
            </a:r>
            <a:r>
              <a:rPr lang="en-US" dirty="0" smtClean="0"/>
              <a:t>)</a:t>
            </a:r>
          </a:p>
          <a:p>
            <a:pPr marL="0" indent="0" algn="l" rtl="0">
              <a:buNone/>
            </a:pPr>
            <a:r>
              <a:rPr lang="en-US" dirty="0" smtClean="0"/>
              <a:t>Latter it discontinued(2yr) </a:t>
            </a:r>
          </a:p>
          <a:p>
            <a:pPr marL="0" indent="0" algn="r">
              <a:buNone/>
            </a:pPr>
            <a:r>
              <a:rPr lang="en-US" sz="1900" i="1" dirty="0"/>
              <a:t>Am J Transplant. 2016 January ; 16(1): 221–234 </a:t>
            </a:r>
            <a:endParaRPr lang="en-US" sz="1900" i="1" dirty="0" smtClean="0"/>
          </a:p>
          <a:p>
            <a:pPr marL="0" indent="0" algn="l" rtl="0">
              <a:buNone/>
            </a:pPr>
            <a:r>
              <a:rPr lang="en-US" dirty="0" smtClean="0"/>
              <a:t>  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0603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dirty="0"/>
          </a:p>
          <a:p>
            <a:pPr algn="just" rtl="0"/>
            <a:r>
              <a:rPr lang="en-US" dirty="0" smtClean="0"/>
              <a:t>Twelve </a:t>
            </a:r>
            <a:r>
              <a:rPr lang="en-US" dirty="0"/>
              <a:t>months later operational tolerance was confirmed by rejection-free transplant biopsies. Five of the first 8 enrollees were initially tolerant one year off immunosuppression. Biopsies of 3 others after total withdrawal showed Banff 1A acute cellular rejection without renal </a:t>
            </a:r>
            <a:r>
              <a:rPr lang="en-US" dirty="0" smtClean="0"/>
              <a:t>dysfunction.</a:t>
            </a:r>
          </a:p>
          <a:p>
            <a:pPr algn="just" rtl="0"/>
            <a:r>
              <a:rPr lang="en-US" dirty="0" smtClean="0"/>
              <a:t>With </a:t>
            </a:r>
            <a:r>
              <a:rPr lang="en-US" dirty="0"/>
              <a:t>longer follow-up including 5 year post-transplant biopsies 4 of the 5 tolerant recipients remain without rejection while one developed Banff 1A without renal dysfunction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9790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  <a:p>
            <a:pPr algn="just" rtl="0"/>
            <a:r>
              <a:rPr lang="en-US" dirty="0" smtClean="0"/>
              <a:t>In tolerant </a:t>
            </a:r>
            <a:r>
              <a:rPr lang="en-US" dirty="0" err="1" smtClean="0"/>
              <a:t>recepients</a:t>
            </a:r>
            <a:r>
              <a:rPr lang="en-US" dirty="0" smtClean="0"/>
              <a:t> time-dependent </a:t>
            </a:r>
            <a:r>
              <a:rPr lang="en-US" dirty="0"/>
              <a:t>increases of circulating CD4+CD25+++CD127−FOXP3+ </a:t>
            </a:r>
            <a:r>
              <a:rPr lang="en-US" dirty="0" err="1"/>
              <a:t>Tregs</a:t>
            </a:r>
            <a:r>
              <a:rPr lang="en-US" dirty="0"/>
              <a:t> vs. losses of </a:t>
            </a:r>
            <a:r>
              <a:rPr lang="en-US" dirty="0" err="1"/>
              <a:t>Tregs</a:t>
            </a:r>
            <a:r>
              <a:rPr lang="en-US" dirty="0"/>
              <a:t> in non-tolerant subjects (p&lt; 0.001). Gene expression signatures, developed using global RNA expression profiling of sequential whole blood and protocol biopsy samples, were highly associative with operational tolerance as early as 1 year </a:t>
            </a:r>
            <a:r>
              <a:rPr lang="en-US" dirty="0" smtClean="0"/>
              <a:t>post-transplant.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67629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72</TotalTime>
  <Words>450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Ion Boardroom</vt:lpstr>
      <vt:lpstr>  New Trends in Transplant Immunology Mohammadreza  Ardalan  Professor of nephrology  Transplant Immunology</vt:lpstr>
      <vt:lpstr>Trends in immunosuppression </vt:lpstr>
      <vt:lpstr>Trends toward avoidance of C max</vt:lpstr>
      <vt:lpstr>Tolerance</vt:lpstr>
      <vt:lpstr>  Non-Chimeric HLA-Identical Renal Transplant Tolerance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Dafe  Computer  Co</dc:creator>
  <cp:lastModifiedBy>Microsoft account</cp:lastModifiedBy>
  <cp:revision>37</cp:revision>
  <dcterms:created xsi:type="dcterms:W3CDTF">2021-01-11T06:44:26Z</dcterms:created>
  <dcterms:modified xsi:type="dcterms:W3CDTF">2021-01-11T19:36:00Z</dcterms:modified>
</cp:coreProperties>
</file>